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8" r:id="rId1"/>
  </p:sldMasterIdLst>
  <p:notesMasterIdLst>
    <p:notesMasterId r:id="rId10"/>
  </p:notesMasterIdLst>
  <p:sldIdLst>
    <p:sldId id="256" r:id="rId2"/>
    <p:sldId id="294" r:id="rId3"/>
    <p:sldId id="259" r:id="rId4"/>
    <p:sldId id="263" r:id="rId5"/>
    <p:sldId id="260" r:id="rId6"/>
    <p:sldId id="292" r:id="rId7"/>
    <p:sldId id="274" r:id="rId8"/>
    <p:sldId id="293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552">
          <p15:clr>
            <a:srgbClr val="A4A3A4"/>
          </p15:clr>
        </p15:guide>
        <p15:guide id="3" orient="horz" pos="2160" userDrawn="1">
          <p15:clr>
            <a:srgbClr val="A4A3A4"/>
          </p15:clr>
        </p15:guide>
        <p15:guide id="4" pos="7248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9" roundtripDataSignature="AMtx7miJzKi2tnOmgOGafTYtbwDvqFPoA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CC"/>
    <a:srgbClr val="537895"/>
    <a:srgbClr val="09203F"/>
    <a:srgbClr val="667EEA"/>
    <a:srgbClr val="7451AB"/>
    <a:srgbClr val="31BFC7"/>
    <a:srgbClr val="5982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50" y="192"/>
      </p:cViewPr>
      <p:guideLst>
        <p:guide pos="3840"/>
        <p:guide orient="horz" pos="552"/>
        <p:guide orient="horz" pos="2160"/>
        <p:guide pos="72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50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49" Type="http://customschemas.google.com/relationships/presentationmetadata" Target="metadata"/><Relationship Id="rId10" Type="http://schemas.openxmlformats.org/officeDocument/2006/relationships/notesMaster" Target="notesMasters/notesMaster1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jpg>
</file>

<file path=ppt/media/image16.jpe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8" name="Google Shape;8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381203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6" name="Google Shape;10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7" name="Google Shape;13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3" name="Google Shape;11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3" name="Google Shape;11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71984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2a2123f925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46" name="Google Shape;246;g22a2123f925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8" name="Google Shape;15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98562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51742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02756"/>
      </p:ext>
    </p:extLst>
  </p:cSld>
  <p:clrMapOvr>
    <a:masterClrMapping/>
  </p:clrMapOvr>
  <p:transition spd="slow">
    <p:wipe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115922"/>
      </p:ext>
    </p:extLst>
  </p:cSld>
  <p:clrMapOvr>
    <a:masterClrMapping/>
  </p:clrMapOvr>
  <p:transition spd="slow">
    <p:wipe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65702"/>
      </p:ext>
    </p:extLst>
  </p:cSld>
  <p:clrMapOvr>
    <a:masterClrMapping/>
  </p:clrMapOvr>
  <p:transition spd="slow">
    <p:wipe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234750"/>
      </p:ext>
    </p:extLst>
  </p:cSld>
  <p:clrMapOvr>
    <a:masterClrMapping/>
  </p:clrMapOvr>
  <p:transition spd="slow">
    <p:wipe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16988"/>
      </p:ext>
    </p:extLst>
  </p:cSld>
  <p:clrMapOvr>
    <a:masterClrMapping/>
  </p:clrMapOvr>
  <p:transition spd="slow">
    <p:wipe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636490"/>
      </p:ext>
    </p:extLst>
  </p:cSld>
  <p:clrMapOvr>
    <a:masterClrMapping/>
  </p:clrMapOvr>
  <p:transition spd="slow">
    <p:wipe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356703"/>
      </p:ext>
    </p:extLst>
  </p:cSld>
  <p:clrMapOvr>
    <a:masterClrMapping/>
  </p:clrMapOvr>
  <p:transition spd="slow">
    <p:wipe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378160"/>
      </p:ext>
    </p:extLst>
  </p:cSld>
  <p:clrMapOvr>
    <a:masterClrMapping/>
  </p:clrMapOvr>
  <p:transition spd="slow">
    <p:wipe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688278"/>
      </p:ext>
    </p:extLst>
  </p:cSld>
  <p:clrMapOvr>
    <a:masterClrMapping/>
  </p:clrMapOvr>
  <p:transition spd="slow">
    <p:wipe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11914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2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ransition spd="slow">
    <p:wipe dir="u"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jpg"/><Relationship Id="rId5" Type="http://schemas.openxmlformats.org/officeDocument/2006/relationships/image" Target="../media/image16.jpeg"/><Relationship Id="rId4" Type="http://schemas.openxmlformats.org/officeDocument/2006/relationships/image" Target="../media/image1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"/>
          <p:cNvSpPr txBox="1"/>
          <p:nvPr/>
        </p:nvSpPr>
        <p:spPr>
          <a:xfrm>
            <a:off x="2308725" y="1659305"/>
            <a:ext cx="7574549" cy="3539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 sz="4400" b="1" i="0" u="none" strike="noStrike" cap="none" dirty="0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Welcome to</a:t>
            </a:r>
            <a:endParaRPr sz="4400" b="0" i="0" u="none" strike="noStrike" cap="none" dirty="0">
              <a:solidFill>
                <a:srgbClr val="0066CC"/>
              </a:solidFill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endParaRPr lang="en-US" sz="3600" b="0" i="0" u="none" strike="noStrike" cap="none" dirty="0">
              <a:solidFill>
                <a:srgbClr val="0066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US" sz="4800" b="1" dirty="0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Step by step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US" sz="4800" b="1" i="0" u="none" strike="noStrike" cap="none" dirty="0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3 days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US" sz="4800" b="1" dirty="0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Web Design Training</a:t>
            </a:r>
            <a:endParaRPr sz="4800" b="1" i="0" u="none" strike="noStrike" cap="none" dirty="0">
              <a:solidFill>
                <a:srgbClr val="0066C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/>
        </p:nvSpPr>
        <p:spPr>
          <a:xfrm>
            <a:off x="525950" y="794450"/>
            <a:ext cx="4534322" cy="981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D3D3D"/>
              </a:buClr>
              <a:buSzPts val="3200"/>
              <a:buFont typeface="Calibri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2590"/>
              </a:buClr>
              <a:buSzPts val="5400"/>
              <a:buFont typeface="Calibri"/>
              <a:buNone/>
            </a:pPr>
            <a:r>
              <a:rPr lang="en-US" sz="5400" b="1" i="0" u="none" strike="noStrike" cap="none" dirty="0">
                <a:gradFill>
                  <a:gsLst>
                    <a:gs pos="0">
                      <a:srgbClr val="09203F"/>
                    </a:gs>
                    <a:gs pos="100000">
                      <a:srgbClr val="537895"/>
                    </a:gs>
                  </a:gsLst>
                  <a:lin ang="2400000" scaled="0"/>
                </a:gradFill>
                <a:latin typeface="Calibri"/>
                <a:ea typeface="Calibri"/>
                <a:cs typeface="Calibri"/>
                <a:sym typeface="Calibri"/>
              </a:rPr>
              <a:t>Training Topics</a:t>
            </a:r>
            <a:endParaRPr sz="5400" b="1" i="0" u="none" strike="noStrike" cap="none" dirty="0">
              <a:gradFill>
                <a:gsLst>
                  <a:gs pos="0">
                    <a:srgbClr val="09203F"/>
                  </a:gs>
                  <a:gs pos="100000">
                    <a:srgbClr val="537895"/>
                  </a:gs>
                </a:gsLst>
                <a:lin ang="2400000" scaled="0"/>
              </a:gra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7"/>
          <p:cNvSpPr txBox="1"/>
          <p:nvPr/>
        </p:nvSpPr>
        <p:spPr>
          <a:xfrm>
            <a:off x="687825" y="2813301"/>
            <a:ext cx="3466925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82CB"/>
              </a:buClr>
              <a:buSzPts val="2800"/>
              <a:buFont typeface="Arial"/>
              <a:buChar char="•"/>
            </a:pPr>
            <a:r>
              <a:rPr lang="en-US" sz="2000" dirty="0">
                <a:solidFill>
                  <a:srgbClr val="002590"/>
                </a:solidFill>
                <a:latin typeface="Calibri"/>
                <a:cs typeface="Calibri"/>
                <a:sym typeface="Calibri"/>
              </a:rPr>
              <a:t>What is Website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82CB"/>
              </a:buClr>
              <a:buSzPts val="2800"/>
              <a:buFont typeface="Arial"/>
              <a:buChar char="•"/>
            </a:pPr>
            <a:r>
              <a:rPr lang="en-US" sz="2000" dirty="0">
                <a:solidFill>
                  <a:srgbClr val="002590"/>
                </a:solidFill>
                <a:latin typeface="Calibri"/>
                <a:cs typeface="Calibri"/>
                <a:sym typeface="Calibri"/>
              </a:rPr>
              <a:t>Types of Website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82CB"/>
              </a:buClr>
              <a:buSzPts val="2800"/>
              <a:buFont typeface="Arial"/>
              <a:buChar char="•"/>
            </a:pPr>
            <a:r>
              <a:rPr lang="en-US" sz="2000" dirty="0">
                <a:solidFill>
                  <a:srgbClr val="002590"/>
                </a:solidFill>
                <a:latin typeface="Calibri"/>
                <a:cs typeface="Calibri"/>
                <a:sym typeface="Calibri"/>
              </a:rPr>
              <a:t>Types of Web Development</a:t>
            </a:r>
          </a:p>
          <a:p>
            <a:pPr marL="285750" indent="-285750">
              <a:lnSpc>
                <a:spcPct val="150000"/>
              </a:lnSpc>
              <a:buClr>
                <a:srgbClr val="5982CB"/>
              </a:buClr>
              <a:buSzPts val="2800"/>
              <a:buFont typeface="Arial"/>
              <a:buChar char="•"/>
            </a:pPr>
            <a:r>
              <a:rPr lang="en-US" sz="2000" dirty="0">
                <a:solidFill>
                  <a:srgbClr val="002590"/>
                </a:solidFill>
                <a:latin typeface="Calibri"/>
                <a:cs typeface="Calibri"/>
                <a:sym typeface="Calibri"/>
              </a:rPr>
              <a:t>What is Web Design</a:t>
            </a:r>
          </a:p>
        </p:txBody>
      </p:sp>
      <p:sp>
        <p:nvSpPr>
          <p:cNvPr id="92" name="Google Shape;92;p7"/>
          <p:cNvSpPr txBox="1"/>
          <p:nvPr/>
        </p:nvSpPr>
        <p:spPr>
          <a:xfrm>
            <a:off x="6749450" y="2813300"/>
            <a:ext cx="3859366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lvl="0" indent="-285750">
              <a:lnSpc>
                <a:spcPct val="150000"/>
              </a:lnSpc>
              <a:buClr>
                <a:srgbClr val="5982CB"/>
              </a:buClr>
              <a:buSzPts val="2800"/>
              <a:buFont typeface="Arial"/>
              <a:buChar char="•"/>
            </a:pPr>
            <a:r>
              <a:rPr lang="en-US" sz="2000" dirty="0">
                <a:solidFill>
                  <a:srgbClr val="002590"/>
                </a:solidFill>
                <a:latin typeface="Calibri"/>
                <a:cs typeface="Calibri"/>
                <a:sym typeface="Calibri"/>
              </a:rPr>
              <a:t>Web Designer Market Demand</a:t>
            </a:r>
          </a:p>
          <a:p>
            <a:pPr marL="285750" lvl="0" indent="-285750">
              <a:lnSpc>
                <a:spcPct val="150000"/>
              </a:lnSpc>
              <a:buClr>
                <a:srgbClr val="5982CB"/>
              </a:buClr>
              <a:buSzPts val="2800"/>
              <a:buFont typeface="Arial"/>
              <a:buChar char="•"/>
            </a:pPr>
            <a:r>
              <a:rPr lang="en-US" sz="2000" dirty="0">
                <a:solidFill>
                  <a:srgbClr val="002590"/>
                </a:solidFill>
                <a:latin typeface="Calibri"/>
                <a:cs typeface="Calibri"/>
                <a:sym typeface="Calibri"/>
              </a:rPr>
              <a:t>HTML and CSS Concept</a:t>
            </a:r>
          </a:p>
          <a:p>
            <a:pPr marL="285750" lvl="0" indent="-285750">
              <a:lnSpc>
                <a:spcPct val="150000"/>
              </a:lnSpc>
              <a:buClr>
                <a:srgbClr val="5982CB"/>
              </a:buClr>
              <a:buSzPts val="2800"/>
              <a:buFont typeface="Arial"/>
              <a:buChar char="•"/>
            </a:pPr>
            <a:r>
              <a:rPr lang="en-US" sz="2000" dirty="0">
                <a:solidFill>
                  <a:srgbClr val="002590"/>
                </a:solidFill>
                <a:latin typeface="Calibri"/>
                <a:cs typeface="Calibri"/>
                <a:sym typeface="Calibri"/>
              </a:rPr>
              <a:t>Code Editor</a:t>
            </a:r>
          </a:p>
          <a:p>
            <a:pPr marL="285750" lvl="0" indent="-285750">
              <a:lnSpc>
                <a:spcPct val="150000"/>
              </a:lnSpc>
              <a:buClr>
                <a:srgbClr val="5982CB"/>
              </a:buClr>
              <a:buSzPts val="2800"/>
              <a:buFont typeface="Arial"/>
              <a:buChar char="•"/>
            </a:pPr>
            <a:r>
              <a:rPr lang="en-US" sz="2000" dirty="0">
                <a:solidFill>
                  <a:srgbClr val="002590"/>
                </a:solidFill>
                <a:latin typeface="Calibri"/>
                <a:cs typeface="Calibri"/>
                <a:sym typeface="Calibri"/>
              </a:rPr>
              <a:t>Build Projects Using HTML &amp; CSS</a:t>
            </a:r>
          </a:p>
        </p:txBody>
      </p:sp>
    </p:spTree>
    <p:extLst>
      <p:ext uri="{BB962C8B-B14F-4D97-AF65-F5344CB8AC3E}">
        <p14:creationId xmlns:p14="http://schemas.microsoft.com/office/powerpoint/2010/main" val="10506586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8"/>
          <p:cNvSpPr txBox="1"/>
          <p:nvPr/>
        </p:nvSpPr>
        <p:spPr>
          <a:xfrm>
            <a:off x="609600" y="833663"/>
            <a:ext cx="3083511" cy="12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D3D3D"/>
              </a:buClr>
              <a:buSzPts val="3200"/>
              <a:buFont typeface="Calibri"/>
              <a:buNone/>
            </a:pPr>
            <a:r>
              <a:rPr lang="en-US" sz="3200" b="0" i="0" u="none" strike="noStrike" cap="none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What is </a:t>
            </a:r>
            <a:endParaRPr sz="6000" b="0" i="0" u="none" strike="noStrike" cap="none"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2590"/>
              </a:buClr>
              <a:buSzPts val="5400"/>
              <a:buFont typeface="Calibri"/>
              <a:buNone/>
            </a:pPr>
            <a:r>
              <a:rPr lang="en-US" sz="5400" b="1" i="0" u="none" strike="noStrike" cap="none" dirty="0">
                <a:gradFill>
                  <a:gsLst>
                    <a:gs pos="0">
                      <a:srgbClr val="537895"/>
                    </a:gs>
                    <a:gs pos="100000">
                      <a:srgbClr val="09203F"/>
                    </a:gs>
                  </a:gsLst>
                  <a:lin ang="3600000" scaled="0"/>
                </a:gradFill>
                <a:latin typeface="Calibri"/>
                <a:ea typeface="Calibri"/>
                <a:cs typeface="Calibri"/>
                <a:sym typeface="Calibri"/>
              </a:rPr>
              <a:t>Website?</a:t>
            </a:r>
            <a:endParaRPr sz="5400" b="1" i="0" u="none" strike="noStrike" cap="none" dirty="0">
              <a:gradFill>
                <a:gsLst>
                  <a:gs pos="0">
                    <a:srgbClr val="537895"/>
                  </a:gs>
                  <a:gs pos="100000">
                    <a:srgbClr val="09203F"/>
                  </a:gs>
                </a:gsLst>
                <a:lin ang="3600000" scaled="0"/>
              </a:gra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8"/>
          <p:cNvSpPr txBox="1"/>
          <p:nvPr/>
        </p:nvSpPr>
        <p:spPr>
          <a:xfrm>
            <a:off x="685799" y="2357149"/>
            <a:ext cx="6551400" cy="2462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# </a:t>
            </a:r>
            <a:r>
              <a:rPr lang="en-US" sz="2400" i="0" u="none" strike="noStrike" cap="none" dirty="0">
                <a:solidFill>
                  <a:schemeClr val="tx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Information, images, videos and other multimedia content</a:t>
            </a:r>
            <a:r>
              <a:rPr lang="en-US" sz="2000" i="0" u="none" strike="noStrike" cap="none" dirty="0">
                <a:solidFill>
                  <a:schemeClr val="tx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.</a:t>
            </a:r>
            <a:endParaRPr sz="2000" i="0" u="none" strike="noStrike" cap="none" dirty="0">
              <a:solidFill>
                <a:schemeClr val="tx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000" i="0" u="none" strike="noStrike" cap="none" dirty="0">
              <a:solidFill>
                <a:schemeClr val="tx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000" i="0" u="none" strike="noStrike" cap="none" dirty="0">
                <a:solidFill>
                  <a:schemeClr val="tx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# </a:t>
            </a: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W</a:t>
            </a:r>
            <a:r>
              <a:rPr lang="en-US" sz="2000" i="0" u="none" strike="noStrike" cap="none" dirty="0">
                <a:solidFill>
                  <a:schemeClr val="tx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ritten using </a:t>
            </a:r>
            <a:r>
              <a:rPr lang="en-US" sz="2400" i="0" u="none" strike="noStrike" cap="none" dirty="0">
                <a:solidFill>
                  <a:schemeClr val="tx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HTML, CSS</a:t>
            </a: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.</a:t>
            </a:r>
            <a:endParaRPr sz="2000" i="0" u="none" strike="noStrike" cap="none" dirty="0">
              <a:solidFill>
                <a:schemeClr val="tx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000" i="0" u="none" strike="noStrike" cap="none" dirty="0">
              <a:solidFill>
                <a:schemeClr val="tx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000" i="0" u="none" strike="noStrike" cap="none" dirty="0">
                <a:solidFill>
                  <a:schemeClr val="tx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# </a:t>
            </a: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</a:t>
            </a:r>
            <a:r>
              <a:rPr lang="en-US" sz="2400" i="0" u="none" strike="noStrike" cap="none" dirty="0">
                <a:solidFill>
                  <a:schemeClr val="tx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isplayed </a:t>
            </a:r>
            <a:r>
              <a:rPr lang="en-US" sz="2000" i="0" u="none" strike="noStrike" cap="none" dirty="0">
                <a:solidFill>
                  <a:schemeClr val="tx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 a </a:t>
            </a:r>
            <a:r>
              <a:rPr lang="en-US" sz="2400" i="0" u="none" strike="noStrike" cap="none" dirty="0">
                <a:solidFill>
                  <a:schemeClr val="tx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web browser</a:t>
            </a:r>
            <a:endParaRPr sz="2000" dirty="0">
              <a:solidFill>
                <a:schemeClr val="tx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dirty="0">
              <a:solidFill>
                <a:schemeClr val="tx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pic>
        <p:nvPicPr>
          <p:cNvPr id="110" name="Google Shape;110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82416" y="1125275"/>
            <a:ext cx="4123785" cy="43103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9"/>
          <p:cNvSpPr txBox="1"/>
          <p:nvPr/>
        </p:nvSpPr>
        <p:spPr>
          <a:xfrm>
            <a:off x="525949" y="794450"/>
            <a:ext cx="6291945" cy="667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2590"/>
              </a:buClr>
              <a:buSzPts val="5400"/>
              <a:buFont typeface="Calibri"/>
              <a:buNone/>
            </a:pPr>
            <a:r>
              <a:rPr lang="en-US" sz="4400" b="1" i="0" u="none" strike="noStrike" cap="none" dirty="0">
                <a:gradFill>
                  <a:gsLst>
                    <a:gs pos="0">
                      <a:srgbClr val="09203F"/>
                    </a:gs>
                    <a:gs pos="100000">
                      <a:srgbClr val="537895"/>
                    </a:gs>
                  </a:gsLst>
                  <a:lin ang="3600000" scaled="0"/>
                </a:gradFill>
                <a:latin typeface="Calibri"/>
                <a:ea typeface="Calibri"/>
                <a:cs typeface="Calibri"/>
                <a:sym typeface="Calibri"/>
              </a:rPr>
              <a:t>Web Development Types</a:t>
            </a:r>
            <a:endParaRPr sz="4400" b="1" i="0" u="none" strike="noStrike" cap="none" dirty="0">
              <a:gradFill>
                <a:gsLst>
                  <a:gs pos="0">
                    <a:srgbClr val="09203F"/>
                  </a:gs>
                  <a:gs pos="100000">
                    <a:srgbClr val="537895"/>
                  </a:gs>
                </a:gsLst>
                <a:lin ang="3600000" scaled="0"/>
              </a:gra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9"/>
          <p:cNvSpPr txBox="1"/>
          <p:nvPr/>
        </p:nvSpPr>
        <p:spPr>
          <a:xfrm>
            <a:off x="2899172" y="2601659"/>
            <a:ext cx="2340486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Font typeface="Arial"/>
              <a:buChar char="•"/>
            </a:pPr>
            <a:r>
              <a:rPr lang="en-US" sz="2800" b="1" i="0" u="none" strike="noStrike" cap="none" dirty="0">
                <a:solidFill>
                  <a:srgbClr val="002590"/>
                </a:solidFill>
                <a:latin typeface="Arial"/>
                <a:ea typeface="Arial"/>
                <a:cs typeface="Arial"/>
                <a:sym typeface="Arial"/>
              </a:rPr>
              <a:t>Front-end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9"/>
          <p:cNvSpPr txBox="1"/>
          <p:nvPr/>
        </p:nvSpPr>
        <p:spPr>
          <a:xfrm>
            <a:off x="2899172" y="4587641"/>
            <a:ext cx="246485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Font typeface="Arial"/>
              <a:buChar char="•"/>
            </a:pPr>
            <a:r>
              <a:rPr lang="en-US" sz="2800" b="1" i="0" u="none" strike="noStrike" cap="none" dirty="0">
                <a:solidFill>
                  <a:srgbClr val="002590"/>
                </a:solidFill>
                <a:latin typeface="Arial"/>
                <a:ea typeface="Arial"/>
                <a:cs typeface="Arial"/>
                <a:sym typeface="Arial"/>
              </a:rPr>
              <a:t>Back-end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9C9ECA-1CD9-4982-B5D0-75715DB0D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8" y="7673729"/>
            <a:ext cx="2464854" cy="6678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3F4931-3D8A-4337-B291-741039B745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0461" y="7510866"/>
            <a:ext cx="1246725" cy="9935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774595-B779-4B67-ADA8-0E94C86FC5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389060" y="2268780"/>
            <a:ext cx="1041298" cy="140438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1D8A2E9-9F10-4AF2-A247-7224887028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495627" y="4956953"/>
            <a:ext cx="1105251" cy="110525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0C1F8DA-7379-40EA-92EF-72C48C77C8E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55091" y="-1976744"/>
            <a:ext cx="2468732" cy="1234366"/>
          </a:xfrm>
          <a:prstGeom prst="rect">
            <a:avLst/>
          </a:prstGeom>
        </p:spPr>
      </p:pic>
      <p:sp>
        <p:nvSpPr>
          <p:cNvPr id="17" name="Google Shape;139;p9">
            <a:extLst>
              <a:ext uri="{FF2B5EF4-FFF2-40B4-BE49-F238E27FC236}">
                <a16:creationId xmlns:a16="http://schemas.microsoft.com/office/drawing/2014/main" id="{F41F95D8-E2CD-4191-91CF-26E0B99CB8F5}"/>
              </a:ext>
            </a:extLst>
          </p:cNvPr>
          <p:cNvSpPr txBox="1"/>
          <p:nvPr/>
        </p:nvSpPr>
        <p:spPr>
          <a:xfrm>
            <a:off x="-3316352" y="-1693479"/>
            <a:ext cx="7684601" cy="667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2590"/>
              </a:buClr>
              <a:buSzPts val="5400"/>
              <a:buFont typeface="Calibri"/>
              <a:buNone/>
            </a:pPr>
            <a:r>
              <a:rPr lang="en-GB" sz="4400" b="1" dirty="0">
                <a:gradFill>
                  <a:gsLst>
                    <a:gs pos="0">
                      <a:srgbClr val="002060"/>
                    </a:gs>
                    <a:gs pos="100000">
                      <a:srgbClr val="0070C0"/>
                    </a:gs>
                  </a:gsLst>
                  <a:lin ang="3600000" scaled="0"/>
                </a:gradFill>
                <a:latin typeface="Calibri"/>
                <a:ea typeface="Calibri"/>
                <a:cs typeface="Calibri"/>
                <a:sym typeface="Calibri"/>
              </a:rPr>
              <a:t>Popular Front-end Technologies</a:t>
            </a:r>
            <a:endParaRPr sz="4400" b="1" i="0" u="none" strike="noStrike" cap="none" dirty="0">
              <a:gradFill>
                <a:gsLst>
                  <a:gs pos="0">
                    <a:srgbClr val="002060"/>
                  </a:gs>
                  <a:gs pos="100000">
                    <a:srgbClr val="0070C0"/>
                  </a:gs>
                </a:gsLst>
                <a:lin ang="3600000" scaled="0"/>
              </a:gra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BDBDDC9-BE9E-4C50-BB8E-530D30CFDBA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3316352" y="5509578"/>
            <a:ext cx="2314020" cy="52245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E0209CA-35F9-4AED-B976-6F585AF19F8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30246" y="-1888151"/>
            <a:ext cx="1131507" cy="138075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E663E48-745A-4F0C-96D7-41A523A38D6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495627" y="794450"/>
            <a:ext cx="2013970" cy="151047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57F76E0-8FD4-467F-BE5F-3B6573A244A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2869167" y="-341358"/>
            <a:ext cx="2413247" cy="29886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92514BD-8715-4CDD-995C-49D38B37175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721307" y="8007645"/>
            <a:ext cx="1165338" cy="14986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1C3908-6ECF-44F7-BF7D-8337EAF69B5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265781" y="1967631"/>
            <a:ext cx="2978617" cy="168885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C5CDF66-B00F-4D36-9C33-F94FA4FEAC03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6895792" y="3839514"/>
            <a:ext cx="3718595" cy="22348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"/>
          <p:cNvSpPr txBox="1"/>
          <p:nvPr/>
        </p:nvSpPr>
        <p:spPr>
          <a:xfrm>
            <a:off x="4485984" y="180043"/>
            <a:ext cx="3220031" cy="563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2590"/>
              </a:buClr>
              <a:buSzPts val="5400"/>
              <a:buFont typeface="Calibri"/>
              <a:buNone/>
            </a:pPr>
            <a:r>
              <a:rPr lang="en-US" sz="3600" b="1" i="0" u="none" strike="noStrike" cap="none" dirty="0">
                <a:gradFill>
                  <a:gsLst>
                    <a:gs pos="0">
                      <a:srgbClr val="09203F"/>
                    </a:gs>
                    <a:gs pos="100000">
                      <a:srgbClr val="537895"/>
                    </a:gs>
                  </a:gsLst>
                  <a:lin ang="3600000" scaled="0"/>
                </a:gradFill>
                <a:latin typeface="Calibri"/>
                <a:ea typeface="Calibri"/>
                <a:cs typeface="Calibri"/>
                <a:sym typeface="Calibri"/>
              </a:rPr>
              <a:t>Website Layout</a:t>
            </a:r>
            <a:endParaRPr sz="3600" b="1" i="0" u="none" strike="noStrike" cap="none" dirty="0">
              <a:gradFill>
                <a:gsLst>
                  <a:gs pos="0">
                    <a:srgbClr val="09203F"/>
                  </a:gs>
                  <a:gs pos="100000">
                    <a:srgbClr val="537895"/>
                  </a:gs>
                </a:gsLst>
                <a:lin ang="3600000" scaled="0"/>
              </a:gra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C66D49-4C60-42C9-942D-CCBCEC1B7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552" y="1251751"/>
            <a:ext cx="3115267" cy="5144610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A0C3A4-1ABB-4C38-BFC7-52D1BD5100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0988" y="1251751"/>
            <a:ext cx="3115267" cy="5144610"/>
          </a:xfrm>
          <a:prstGeom prst="rect">
            <a:avLst/>
          </a:prstGeom>
          <a:ln>
            <a:solidFill>
              <a:schemeClr val="bg2"/>
            </a:solidFill>
          </a:ln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8CEED6-DBB8-4763-A07A-28F4D81CB9D8}"/>
              </a:ext>
            </a:extLst>
          </p:cNvPr>
          <p:cNvCxnSpPr>
            <a:cxnSpLocks/>
          </p:cNvCxnSpPr>
          <p:nvPr/>
        </p:nvCxnSpPr>
        <p:spPr>
          <a:xfrm>
            <a:off x="4447718" y="710213"/>
            <a:ext cx="3266980" cy="0"/>
          </a:xfrm>
          <a:prstGeom prst="line">
            <a:avLst/>
          </a:prstGeom>
          <a:ln w="19050">
            <a:solidFill>
              <a:schemeClr val="tx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463BBB29-B022-498C-B193-937A17EE4D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966503" y="1521528"/>
            <a:ext cx="3604106" cy="49737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2">
                <a:lumMod val="75000"/>
              </a:schemeClr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E0FDFC3-6EF9-4806-B839-25773B76593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69" r="-1407" b="13245"/>
          <a:stretch/>
        </p:blipFill>
        <p:spPr>
          <a:xfrm>
            <a:off x="12656000" y="1554480"/>
            <a:ext cx="3291840" cy="4973782"/>
          </a:xfrm>
          <a:prstGeom prst="roundRect">
            <a:avLst>
              <a:gd name="adj" fmla="val 8594"/>
            </a:avLst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2">
                <a:lumMod val="75000"/>
              </a:schemeClr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"/>
          <p:cNvSpPr txBox="1"/>
          <p:nvPr/>
        </p:nvSpPr>
        <p:spPr>
          <a:xfrm>
            <a:off x="525950" y="794450"/>
            <a:ext cx="6844930" cy="1217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D3D3D"/>
              </a:buClr>
              <a:buSzPts val="3200"/>
              <a:buFont typeface="Calibri"/>
              <a:buNone/>
            </a:pPr>
            <a:r>
              <a:rPr lang="en-US" sz="3200" b="0" i="0" u="none" strike="noStrike" cap="none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What is </a:t>
            </a:r>
            <a:endParaRPr sz="6000" b="0" i="0" u="none" strike="noStrike" cap="none"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2590"/>
              </a:buClr>
              <a:buSzPts val="5400"/>
              <a:buFont typeface="Calibri"/>
              <a:buNone/>
            </a:pPr>
            <a:r>
              <a:rPr lang="en-US" sz="5400" b="1" i="0" u="none" strike="noStrike" cap="none" dirty="0">
                <a:gradFill>
                  <a:gsLst>
                    <a:gs pos="0">
                      <a:srgbClr val="09203F"/>
                    </a:gs>
                    <a:gs pos="100000">
                      <a:srgbClr val="537895"/>
                    </a:gs>
                  </a:gsLst>
                  <a:lin ang="3600000" scaled="0"/>
                </a:gradFill>
                <a:latin typeface="Calibri"/>
                <a:ea typeface="Calibri"/>
                <a:cs typeface="Calibri"/>
                <a:sym typeface="Calibri"/>
              </a:rPr>
              <a:t>Web Designing?</a:t>
            </a:r>
            <a:endParaRPr sz="5400" b="1" i="0" u="none" strike="noStrike" cap="none" dirty="0">
              <a:gradFill>
                <a:gsLst>
                  <a:gs pos="0">
                    <a:srgbClr val="09203F"/>
                  </a:gs>
                  <a:gs pos="100000">
                    <a:srgbClr val="537895"/>
                  </a:gs>
                </a:gsLst>
                <a:lin ang="3600000" scaled="0"/>
              </a:gra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525950" y="2769909"/>
            <a:ext cx="6238409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82CB"/>
              </a:buClr>
              <a:buSzPts val="28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5982CB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b="0" i="0" u="none" strike="noStrike" cap="none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Creating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b="1" i="0" u="none" strike="noStrike" cap="none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LAYOUT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b="0" i="0" u="none" strike="noStrike" cap="none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of website</a:t>
            </a:r>
            <a:endParaRPr sz="1400" b="0" i="0" u="none" strike="noStrike" cap="none" dirty="0">
              <a:solidFill>
                <a:schemeClr val="tx1">
                  <a:lumMod val="75000"/>
                  <a:lumOff val="25000"/>
                </a:schemeClr>
              </a:solidFill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82CB"/>
              </a:buClr>
              <a:buSzPts val="28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Designing</a:t>
            </a:r>
            <a:r>
              <a:rPr lang="en-US" sz="2800" b="0" i="0" u="none" strike="noStrike" cap="none" dirty="0">
                <a:solidFill>
                  <a:srgbClr val="96969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b="1" i="0" u="none" strike="noStrike" cap="none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VISUAL</a:t>
            </a:r>
            <a:r>
              <a:rPr lang="en-US" sz="2800" b="0" i="0" u="none" strike="noStrike" cap="none" dirty="0">
                <a:solidFill>
                  <a:srgbClr val="96969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b="0" i="0" u="none" strike="noStrike" cap="none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appearance</a:t>
            </a:r>
            <a:endParaRPr sz="2800" b="1" i="0" u="none" strike="noStrike" cap="none" dirty="0">
              <a:solidFill>
                <a:schemeClr val="tx1">
                  <a:lumMod val="75000"/>
                  <a:lumOff val="2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11140" y="857840"/>
            <a:ext cx="3800842" cy="5112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2896171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5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2a2123f925_1_12"/>
          <p:cNvSpPr txBox="1"/>
          <p:nvPr/>
        </p:nvSpPr>
        <p:spPr>
          <a:xfrm>
            <a:off x="525950" y="794450"/>
            <a:ext cx="4544814" cy="929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D3D3D"/>
              </a:buClr>
              <a:buSzPts val="3200"/>
              <a:buFont typeface="Calibri"/>
              <a:buNone/>
            </a:pPr>
            <a:endParaRPr sz="1000" b="0" i="0" u="none" strike="noStrike" cap="none"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2590"/>
              </a:buClr>
              <a:buSzPts val="5400"/>
              <a:buFont typeface="Calibri"/>
              <a:buNone/>
            </a:pPr>
            <a:r>
              <a:rPr lang="en-US" sz="5400" b="1" i="0" u="none" strike="noStrike" cap="none" dirty="0">
                <a:gradFill>
                  <a:gsLst>
                    <a:gs pos="0">
                      <a:srgbClr val="09203F"/>
                    </a:gs>
                    <a:gs pos="100000">
                      <a:srgbClr val="537895"/>
                    </a:gs>
                  </a:gsLst>
                  <a:lin ang="3600000" scaled="0"/>
                </a:gradFill>
                <a:latin typeface="Calibri"/>
                <a:ea typeface="Calibri"/>
                <a:cs typeface="Calibri"/>
                <a:sym typeface="Calibri"/>
              </a:rPr>
              <a:t>Opportunities?</a:t>
            </a:r>
            <a:endParaRPr sz="5400" b="1" i="0" u="none" strike="noStrike" cap="none" dirty="0">
              <a:gradFill>
                <a:gsLst>
                  <a:gs pos="0">
                    <a:srgbClr val="09203F"/>
                  </a:gs>
                  <a:gs pos="100000">
                    <a:srgbClr val="537895"/>
                  </a:gs>
                </a:gsLst>
                <a:lin ang="3600000" scaled="0"/>
              </a:gra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Google Shape;258;g22a2123f925_1_6">
            <a:extLst>
              <a:ext uri="{FF2B5EF4-FFF2-40B4-BE49-F238E27FC236}">
                <a16:creationId xmlns:a16="http://schemas.microsoft.com/office/drawing/2014/main" id="{A3B05320-C25E-4395-BD02-7A8725ADC78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1707" y="3173123"/>
            <a:ext cx="2621798" cy="1310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259;g22a2123f925_1_6">
            <a:extLst>
              <a:ext uri="{FF2B5EF4-FFF2-40B4-BE49-F238E27FC236}">
                <a16:creationId xmlns:a16="http://schemas.microsoft.com/office/drawing/2014/main" id="{442C33D0-3E26-47A2-8CC8-CA248288567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47233" y="4770112"/>
            <a:ext cx="3545626" cy="1994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260;g22a2123f925_1_6">
            <a:extLst>
              <a:ext uri="{FF2B5EF4-FFF2-40B4-BE49-F238E27FC236}">
                <a16:creationId xmlns:a16="http://schemas.microsoft.com/office/drawing/2014/main" id="{038D7193-0C65-4A56-996F-4743D3001A5B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251977" y="2151530"/>
            <a:ext cx="2197775" cy="1236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261;g22a2123f925_1_6">
            <a:extLst>
              <a:ext uri="{FF2B5EF4-FFF2-40B4-BE49-F238E27FC236}">
                <a16:creationId xmlns:a16="http://schemas.microsoft.com/office/drawing/2014/main" id="{4BBC3044-6C6D-4086-B69B-5C71345DA76A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577876" y="2127363"/>
            <a:ext cx="3950177" cy="6422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262;g22a2123f925_1_6">
            <a:extLst>
              <a:ext uri="{FF2B5EF4-FFF2-40B4-BE49-F238E27FC236}">
                <a16:creationId xmlns:a16="http://schemas.microsoft.com/office/drawing/2014/main" id="{D942C476-EBAD-4C40-96CD-28B8A442ACF9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466261" y="4952143"/>
            <a:ext cx="2468225" cy="7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263;g22a2123f925_1_6">
            <a:extLst>
              <a:ext uri="{FF2B5EF4-FFF2-40B4-BE49-F238E27FC236}">
                <a16:creationId xmlns:a16="http://schemas.microsoft.com/office/drawing/2014/main" id="{C220B0ED-11F6-4D75-AC3F-2B90D37E7438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633790" y="3802718"/>
            <a:ext cx="3236374" cy="8516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54619D5-CDC3-4499-96E4-8F58320F6D75}"/>
              </a:ext>
            </a:extLst>
          </p:cNvPr>
          <p:cNvSpPr/>
          <p:nvPr/>
        </p:nvSpPr>
        <p:spPr>
          <a:xfrm>
            <a:off x="547098" y="2769655"/>
            <a:ext cx="2388093" cy="642292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Local Jobs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AA893F8-0954-413B-AC19-AFA39F420E40}"/>
              </a:ext>
            </a:extLst>
          </p:cNvPr>
          <p:cNvSpPr/>
          <p:nvPr/>
        </p:nvSpPr>
        <p:spPr>
          <a:xfrm>
            <a:off x="547098" y="3588448"/>
            <a:ext cx="2388093" cy="642292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Remote Jobs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B4104DB-3334-46E8-9BEB-4FC6009E160E}"/>
              </a:ext>
            </a:extLst>
          </p:cNvPr>
          <p:cNvSpPr/>
          <p:nvPr/>
        </p:nvSpPr>
        <p:spPr>
          <a:xfrm>
            <a:off x="547098" y="4407240"/>
            <a:ext cx="2388093" cy="642292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Freelancing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4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3"/>
          <p:cNvSpPr txBox="1"/>
          <p:nvPr/>
        </p:nvSpPr>
        <p:spPr>
          <a:xfrm>
            <a:off x="2806333" y="3095082"/>
            <a:ext cx="6579334" cy="667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2590"/>
              </a:buClr>
              <a:buSzPts val="5400"/>
              <a:buFont typeface="Calibri"/>
              <a:buNone/>
            </a:pPr>
            <a:r>
              <a:rPr lang="en-US" sz="4400" b="1" i="0" u="none" strike="noStrike" cap="none" dirty="0">
                <a:gradFill>
                  <a:gsLst>
                    <a:gs pos="0">
                      <a:srgbClr val="09203F"/>
                    </a:gs>
                    <a:gs pos="100000">
                      <a:srgbClr val="537895"/>
                    </a:gs>
                  </a:gsLst>
                  <a:lin ang="3600000" scaled="0"/>
                </a:gradFill>
                <a:latin typeface="Calibri"/>
                <a:ea typeface="Calibri"/>
                <a:cs typeface="Calibri"/>
                <a:sym typeface="Calibri"/>
              </a:rPr>
              <a:t>Let’s do some Live Practice</a:t>
            </a:r>
            <a:endParaRPr sz="4400" b="1" i="0" u="none" strike="noStrike" cap="none" dirty="0">
              <a:gradFill>
                <a:gsLst>
                  <a:gs pos="0">
                    <a:srgbClr val="09203F"/>
                  </a:gs>
                  <a:gs pos="100000">
                    <a:srgbClr val="537895"/>
                  </a:gs>
                </a:gsLst>
                <a:lin ang="3600000" scaled="0"/>
              </a:gra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73;g22f81f6abab_0_0">
            <a:extLst>
              <a:ext uri="{FF2B5EF4-FFF2-40B4-BE49-F238E27FC236}">
                <a16:creationId xmlns:a16="http://schemas.microsoft.com/office/drawing/2014/main" id="{4D3BF8EC-6827-4D33-AE85-D46029ABF0A6}"/>
              </a:ext>
            </a:extLst>
          </p:cNvPr>
          <p:cNvSpPr txBox="1"/>
          <p:nvPr/>
        </p:nvSpPr>
        <p:spPr>
          <a:xfrm>
            <a:off x="-3919191" y="551462"/>
            <a:ext cx="3228855" cy="6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2590"/>
              </a:buClr>
              <a:buSzPts val="5400"/>
              <a:buFont typeface="Calibri"/>
              <a:buNone/>
            </a:pPr>
            <a:r>
              <a:rPr lang="en-US" sz="4400" b="1" i="0" u="none" strike="noStrike" cap="none" dirty="0">
                <a:gradFill>
                  <a:gsLst>
                    <a:gs pos="0">
                      <a:srgbClr val="002060"/>
                    </a:gs>
                    <a:gs pos="100000">
                      <a:srgbClr val="0070C0"/>
                    </a:gs>
                  </a:gsLst>
                  <a:lin ang="3600000" scaled="0"/>
                </a:gradFill>
                <a:latin typeface="Calibri"/>
                <a:ea typeface="Calibri"/>
                <a:cs typeface="Calibri"/>
                <a:sym typeface="Calibri"/>
              </a:rPr>
              <a:t>HTML</a:t>
            </a:r>
            <a:r>
              <a:rPr lang="en-US" sz="4400" b="1" dirty="0">
                <a:gradFill>
                  <a:gsLst>
                    <a:gs pos="0">
                      <a:srgbClr val="002060"/>
                    </a:gs>
                    <a:gs pos="100000">
                      <a:srgbClr val="0070C0"/>
                    </a:gs>
                  </a:gsLst>
                  <a:lin ang="3600000" scaled="0"/>
                </a:gradFill>
                <a:latin typeface="Calibri"/>
                <a:ea typeface="Calibri"/>
                <a:cs typeface="Calibri"/>
                <a:sym typeface="Calibri"/>
              </a:rPr>
              <a:t> Topics</a:t>
            </a:r>
            <a:endParaRPr sz="4400" b="1" i="0" u="none" strike="noStrike" cap="none" dirty="0">
              <a:gradFill>
                <a:gsLst>
                  <a:gs pos="0">
                    <a:srgbClr val="002060"/>
                  </a:gs>
                  <a:gs pos="100000">
                    <a:srgbClr val="0070C0"/>
                  </a:gs>
                </a:gsLst>
                <a:lin ang="3600000" scaled="0"/>
              </a:gra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93110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2406</TotalTime>
  <Words>107</Words>
  <Application>Microsoft Office PowerPoint</Application>
  <PresentationFormat>Widescreen</PresentationFormat>
  <Paragraphs>38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 Light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 Tauhid</dc:creator>
  <cp:lastModifiedBy>Dipayan Ghose</cp:lastModifiedBy>
  <cp:revision>175</cp:revision>
  <dcterms:created xsi:type="dcterms:W3CDTF">2023-03-13T07:02:07Z</dcterms:created>
  <dcterms:modified xsi:type="dcterms:W3CDTF">2023-05-24T09:41:19Z</dcterms:modified>
</cp:coreProperties>
</file>